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0" r:id="rId4"/>
    <p:sldId id="259" r:id="rId5"/>
    <p:sldId id="258" r:id="rId6"/>
    <p:sldId id="261" r:id="rId7"/>
    <p:sldId id="264" r:id="rId8"/>
    <p:sldId id="262" r:id="rId9"/>
    <p:sldId id="263" r:id="rId10"/>
    <p:sldId id="265" r:id="rId1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64" y="-9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6F45C4-C5BB-4798-BEA8-E68B0D23643E}" type="datetimeFigureOut">
              <a:rPr lang="en-US" smtClean="0"/>
              <a:t>9/17/2014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D6A9D2-8260-4705-8C88-96AF9C8C6E0E}" type="slidenum">
              <a:rPr lang="en-US" smtClean="0"/>
              <a:t>‹#›</a:t>
            </a:fld>
            <a:endParaRPr lang="en-US"/>
          </a:p>
        </p:txBody>
      </p:sp>
    </p:spTree>
    <p:extLst>
      <p:ext uri="{BB962C8B-B14F-4D97-AF65-F5344CB8AC3E}">
        <p14:creationId xmlns:p14="http://schemas.microsoft.com/office/powerpoint/2010/main" val="695736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319656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32319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578238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283599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81253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860877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578507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416590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224406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567782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CAA3744B-D464-4FD7-94D9-61156A82C4A9}" type="datetimeFigureOut">
              <a:rPr lang="es-MX" smtClean="0"/>
              <a:t>17/09/2014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3D9CC5D-4C4D-49B0-A982-9CE6F719E1A4}" type="slidenum">
              <a:rPr lang="es-MX" smtClean="0"/>
              <a:t>‹#›</a:t>
            </a:fld>
            <a:endParaRPr lang="es-MX"/>
          </a:p>
        </p:txBody>
      </p:sp>
    </p:spTree>
    <p:extLst>
      <p:ext uri="{BB962C8B-B14F-4D97-AF65-F5344CB8AC3E}">
        <p14:creationId xmlns:p14="http://schemas.microsoft.com/office/powerpoint/2010/main" val="484881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AA3744B-D464-4FD7-94D9-61156A82C4A9}" type="datetimeFigureOut">
              <a:rPr lang="es-MX" smtClean="0"/>
              <a:t>17/09/2014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3D9CC5D-4C4D-49B0-A982-9CE6F719E1A4}" type="slidenum">
              <a:rPr lang="es-MX" smtClean="0"/>
              <a:t>‹#›</a:t>
            </a:fld>
            <a:endParaRPr lang="es-MX"/>
          </a:p>
        </p:txBody>
      </p:sp>
    </p:spTree>
    <p:extLst>
      <p:ext uri="{BB962C8B-B14F-4D97-AF65-F5344CB8AC3E}">
        <p14:creationId xmlns:p14="http://schemas.microsoft.com/office/powerpoint/2010/main" val="1876668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AA3744B-D464-4FD7-94D9-61156A82C4A9}" type="datetimeFigureOut">
              <a:rPr lang="es-MX" smtClean="0"/>
              <a:t>17/09/2014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3D9CC5D-4C4D-49B0-A982-9CE6F719E1A4}" type="slidenum">
              <a:rPr lang="es-MX" smtClean="0"/>
              <a:t>‹#›</a:t>
            </a:fld>
            <a:endParaRPr lang="es-MX"/>
          </a:p>
        </p:txBody>
      </p:sp>
    </p:spTree>
    <p:extLst>
      <p:ext uri="{BB962C8B-B14F-4D97-AF65-F5344CB8AC3E}">
        <p14:creationId xmlns:p14="http://schemas.microsoft.com/office/powerpoint/2010/main" val="160359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AA3744B-D464-4FD7-94D9-61156A82C4A9}" type="datetimeFigureOut">
              <a:rPr lang="es-MX" smtClean="0"/>
              <a:t>17/09/2014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3D9CC5D-4C4D-49B0-A982-9CE6F719E1A4}" type="slidenum">
              <a:rPr lang="es-MX" smtClean="0"/>
              <a:t>‹#›</a:t>
            </a:fld>
            <a:endParaRPr lang="es-MX"/>
          </a:p>
        </p:txBody>
      </p:sp>
    </p:spTree>
    <p:extLst>
      <p:ext uri="{BB962C8B-B14F-4D97-AF65-F5344CB8AC3E}">
        <p14:creationId xmlns:p14="http://schemas.microsoft.com/office/powerpoint/2010/main" val="2135085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AA3744B-D464-4FD7-94D9-61156A82C4A9}" type="datetimeFigureOut">
              <a:rPr lang="es-MX" smtClean="0"/>
              <a:t>17/09/2014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3D9CC5D-4C4D-49B0-A982-9CE6F719E1A4}" type="slidenum">
              <a:rPr lang="es-MX" smtClean="0"/>
              <a:t>‹#›</a:t>
            </a:fld>
            <a:endParaRPr lang="es-MX"/>
          </a:p>
        </p:txBody>
      </p:sp>
    </p:spTree>
    <p:extLst>
      <p:ext uri="{BB962C8B-B14F-4D97-AF65-F5344CB8AC3E}">
        <p14:creationId xmlns:p14="http://schemas.microsoft.com/office/powerpoint/2010/main" val="1570268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CAA3744B-D464-4FD7-94D9-61156A82C4A9}" type="datetimeFigureOut">
              <a:rPr lang="es-MX" smtClean="0"/>
              <a:t>17/09/2014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3D9CC5D-4C4D-49B0-A982-9CE6F719E1A4}" type="slidenum">
              <a:rPr lang="es-MX" smtClean="0"/>
              <a:t>‹#›</a:t>
            </a:fld>
            <a:endParaRPr lang="es-MX"/>
          </a:p>
        </p:txBody>
      </p:sp>
    </p:spTree>
    <p:extLst>
      <p:ext uri="{BB962C8B-B14F-4D97-AF65-F5344CB8AC3E}">
        <p14:creationId xmlns:p14="http://schemas.microsoft.com/office/powerpoint/2010/main" val="1114017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CAA3744B-D464-4FD7-94D9-61156A82C4A9}" type="datetimeFigureOut">
              <a:rPr lang="es-MX" smtClean="0"/>
              <a:t>17/09/2014</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C3D9CC5D-4C4D-49B0-A982-9CE6F719E1A4}" type="slidenum">
              <a:rPr lang="es-MX" smtClean="0"/>
              <a:t>‹#›</a:t>
            </a:fld>
            <a:endParaRPr lang="es-MX"/>
          </a:p>
        </p:txBody>
      </p:sp>
    </p:spTree>
    <p:extLst>
      <p:ext uri="{BB962C8B-B14F-4D97-AF65-F5344CB8AC3E}">
        <p14:creationId xmlns:p14="http://schemas.microsoft.com/office/powerpoint/2010/main" val="2192122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CAA3744B-D464-4FD7-94D9-61156A82C4A9}" type="datetimeFigureOut">
              <a:rPr lang="es-MX" smtClean="0"/>
              <a:t>17/09/2014</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C3D9CC5D-4C4D-49B0-A982-9CE6F719E1A4}" type="slidenum">
              <a:rPr lang="es-MX" smtClean="0"/>
              <a:t>‹#›</a:t>
            </a:fld>
            <a:endParaRPr lang="es-MX"/>
          </a:p>
        </p:txBody>
      </p:sp>
    </p:spTree>
    <p:extLst>
      <p:ext uri="{BB962C8B-B14F-4D97-AF65-F5344CB8AC3E}">
        <p14:creationId xmlns:p14="http://schemas.microsoft.com/office/powerpoint/2010/main" val="4156158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AA3744B-D464-4FD7-94D9-61156A82C4A9}" type="datetimeFigureOut">
              <a:rPr lang="es-MX" smtClean="0"/>
              <a:t>17/09/2014</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C3D9CC5D-4C4D-49B0-A982-9CE6F719E1A4}" type="slidenum">
              <a:rPr lang="es-MX" smtClean="0"/>
              <a:t>‹#›</a:t>
            </a:fld>
            <a:endParaRPr lang="es-MX"/>
          </a:p>
        </p:txBody>
      </p:sp>
    </p:spTree>
    <p:extLst>
      <p:ext uri="{BB962C8B-B14F-4D97-AF65-F5344CB8AC3E}">
        <p14:creationId xmlns:p14="http://schemas.microsoft.com/office/powerpoint/2010/main" val="1144162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AA3744B-D464-4FD7-94D9-61156A82C4A9}" type="datetimeFigureOut">
              <a:rPr lang="es-MX" smtClean="0"/>
              <a:t>17/09/2014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3D9CC5D-4C4D-49B0-A982-9CE6F719E1A4}" type="slidenum">
              <a:rPr lang="es-MX" smtClean="0"/>
              <a:t>‹#›</a:t>
            </a:fld>
            <a:endParaRPr lang="es-MX"/>
          </a:p>
        </p:txBody>
      </p:sp>
    </p:spTree>
    <p:extLst>
      <p:ext uri="{BB962C8B-B14F-4D97-AF65-F5344CB8AC3E}">
        <p14:creationId xmlns:p14="http://schemas.microsoft.com/office/powerpoint/2010/main" val="3664414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AA3744B-D464-4FD7-94D9-61156A82C4A9}" type="datetimeFigureOut">
              <a:rPr lang="es-MX" smtClean="0"/>
              <a:t>17/09/2014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3D9CC5D-4C4D-49B0-A982-9CE6F719E1A4}" type="slidenum">
              <a:rPr lang="es-MX" smtClean="0"/>
              <a:t>‹#›</a:t>
            </a:fld>
            <a:endParaRPr lang="es-MX"/>
          </a:p>
        </p:txBody>
      </p:sp>
    </p:spTree>
    <p:extLst>
      <p:ext uri="{BB962C8B-B14F-4D97-AF65-F5344CB8AC3E}">
        <p14:creationId xmlns:p14="http://schemas.microsoft.com/office/powerpoint/2010/main" val="297193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3744B-D464-4FD7-94D9-61156A82C4A9}" type="datetimeFigureOut">
              <a:rPr lang="es-MX" smtClean="0"/>
              <a:t>17/09/2014</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9CC5D-4C4D-49B0-A982-9CE6F719E1A4}" type="slidenum">
              <a:rPr lang="es-MX" smtClean="0"/>
              <a:t>‹#›</a:t>
            </a:fld>
            <a:endParaRPr lang="es-MX"/>
          </a:p>
        </p:txBody>
      </p:sp>
    </p:spTree>
    <p:extLst>
      <p:ext uri="{BB962C8B-B14F-4D97-AF65-F5344CB8AC3E}">
        <p14:creationId xmlns:p14="http://schemas.microsoft.com/office/powerpoint/2010/main" val="2994552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9425" y="3733800"/>
            <a:ext cx="8207375" cy="1055688"/>
          </a:xfrm>
          <a:prstGeom prst="rect">
            <a:avLst/>
          </a:prstGeom>
          <a:no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Sebastián</a:t>
            </a:r>
            <a:r>
              <a:rPr lang="en-US" sz="2400" b="1" dirty="0" smtClean="0">
                <a:latin typeface="Arial" panose="020B0604020202020204" pitchFamily="34" charset="0"/>
                <a:cs typeface="Arial" panose="020B0604020202020204" pitchFamily="34" charset="0"/>
              </a:rPr>
              <a:t> Toledo, Communication Specialist on the Rights of Persons with Disabilities  </a:t>
            </a:r>
          </a:p>
          <a:p>
            <a:r>
              <a:rPr lang="en-US" sz="2400" b="1" dirty="0" smtClean="0">
                <a:latin typeface="Arial" panose="020B0604020202020204" pitchFamily="34" charset="0"/>
                <a:cs typeface="Arial" panose="020B0604020202020204" pitchFamily="34" charset="0"/>
              </a:rPr>
              <a:t>September 23, 2014, Mexico City</a:t>
            </a:r>
            <a:r>
              <a:rPr lang="en-US" sz="2000" b="1" dirty="0" smtClean="0">
                <a:solidFill>
                  <a:schemeClr val="bg1"/>
                </a:solidFill>
                <a:latin typeface="Arial" panose="020B0604020202020204" pitchFamily="34" charset="0"/>
                <a:cs typeface="Arial" panose="020B0604020202020204" pitchFamily="34" charset="0"/>
              </a:rPr>
              <a:t> </a:t>
            </a:r>
            <a:endParaRPr lang="en-US" sz="2000" b="1" dirty="0">
              <a:solidFill>
                <a:schemeClr val="bg1"/>
              </a:solidFill>
              <a:latin typeface="Arial" panose="020B0604020202020204" pitchFamily="34" charset="0"/>
              <a:cs typeface="Arial" panose="020B0604020202020204" pitchFamily="34" charset="0"/>
            </a:endParaRPr>
          </a:p>
        </p:txBody>
      </p:sp>
      <p:sp>
        <p:nvSpPr>
          <p:cNvPr id="5" name="Rectangle 4"/>
          <p:cNvSpPr txBox="1">
            <a:spLocks/>
          </p:cNvSpPr>
          <p:nvPr/>
        </p:nvSpPr>
        <p:spPr>
          <a:xfrm>
            <a:off x="611560" y="1098550"/>
            <a:ext cx="8075240" cy="182639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buNone/>
            </a:pPr>
            <a:r>
              <a:rPr lang="es-ES" sz="4400" b="1" dirty="0" smtClean="0">
                <a:sym typeface="Times New Roman Bold" pitchFamily="-84" charset="0"/>
              </a:rPr>
              <a:t>	</a:t>
            </a:r>
            <a:r>
              <a:rPr lang="en-US" sz="4400" b="1" dirty="0" smtClean="0">
                <a:sym typeface="Times New Roman Bold" pitchFamily="-84" charset="0"/>
              </a:rPr>
              <a:t>“Encouraging Citizens with Disabilities to Vote: Programs to Inform, Raise Awareness, and Disseminate Public Policies for Accessible Elections” </a:t>
            </a:r>
            <a:endParaRPr lang="en-US" sz="4400" b="1" dirty="0">
              <a:sym typeface="Times New Roman Bold" pitchFamily="-84" charset="0"/>
            </a:endParaRPr>
          </a:p>
        </p:txBody>
      </p:sp>
      <p:sp>
        <p:nvSpPr>
          <p:cNvPr id="6" name="5 Rectángulo"/>
          <p:cNvSpPr/>
          <p:nvPr/>
        </p:nvSpPr>
        <p:spPr>
          <a:xfrm>
            <a:off x="0" y="5373216"/>
            <a:ext cx="9144000" cy="1484784"/>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26" name="Picture 2" descr="C:\Users\IFE\Documents\VII Jornada 2014\JORNADAS-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s-MX"/>
          </a:p>
        </p:txBody>
      </p:sp>
    </p:spTree>
    <p:extLst>
      <p:ext uri="{BB962C8B-B14F-4D97-AF65-F5344CB8AC3E}">
        <p14:creationId xmlns:p14="http://schemas.microsoft.com/office/powerpoint/2010/main" val="1828568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457200" y="381000"/>
            <a:ext cx="7355160" cy="8877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prstClr val="black"/>
              </a:solidFill>
              <a:latin typeface="Arial" panose="020B0604020202020204" pitchFamily="34" charset="0"/>
              <a:cs typeface="Arial" panose="020B0604020202020204" pitchFamily="34" charset="0"/>
            </a:endParaRPr>
          </a:p>
        </p:txBody>
      </p:sp>
      <p:sp>
        <p:nvSpPr>
          <p:cNvPr id="5" name="Rectangle 3"/>
          <p:cNvSpPr txBox="1">
            <a:spLocks/>
          </p:cNvSpPr>
          <p:nvPr/>
        </p:nvSpPr>
        <p:spPr>
          <a:xfrm>
            <a:off x="457200" y="1261109"/>
            <a:ext cx="7931224" cy="459303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endParaRPr lang="es-ES" sz="3100" dirty="0">
              <a:solidFill>
                <a:prstClr val="black"/>
              </a:solidFill>
              <a:latin typeface="Arial" panose="020B0604020202020204" pitchFamily="34" charset="0"/>
              <a:cs typeface="Arial" panose="020B0604020202020204" pitchFamily="34" charset="0"/>
            </a:endParaRPr>
          </a:p>
        </p:txBody>
      </p:sp>
      <p:sp>
        <p:nvSpPr>
          <p:cNvPr id="7" name="6 Rectángulo"/>
          <p:cNvSpPr/>
          <p:nvPr/>
        </p:nvSpPr>
        <p:spPr>
          <a:xfrm rot="5400000">
            <a:off x="5390040" y="3129214"/>
            <a:ext cx="6858000" cy="6206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pic>
        <p:nvPicPr>
          <p:cNvPr id="6" name="Picture 2" descr="C:\Users\IFE\Documents\VII Jornada 2014\JORNADAS-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585800" y="404956"/>
            <a:ext cx="7442584" cy="1785104"/>
          </a:xfrm>
          <a:prstGeom prst="rect">
            <a:avLst/>
          </a:prstGeom>
          <a:noFill/>
        </p:spPr>
        <p:txBody>
          <a:bodyPr wrap="square" rtlCol="0">
            <a:spAutoFit/>
          </a:bodyPr>
          <a:lstStyle/>
          <a:p>
            <a:pPr algn="just"/>
            <a:r>
              <a:rPr lang="es-ES" sz="2200" dirty="0" smtClean="0">
                <a:latin typeface="Arial" panose="020B0604020202020204" pitchFamily="34" charset="0"/>
                <a:cs typeface="Arial" panose="020B0604020202020204" pitchFamily="34" charset="0"/>
              </a:rPr>
              <a:t>“</a:t>
            </a:r>
            <a:r>
              <a:rPr lang="en-US" sz="2200" dirty="0" smtClean="0">
                <a:latin typeface="Arial" panose="020B0604020202020204" pitchFamily="34" charset="0"/>
                <a:cs typeface="Arial" panose="020B0604020202020204" pitchFamily="34" charset="0"/>
              </a:rPr>
              <a:t>As persons with disabilities, we exercise our vote to secure the right to elect and to be elected, because we want to demand that political promises are kept and we don’t want others to make decisions for us about who should govern us.”</a:t>
            </a:r>
            <a:endParaRPr lang="en-US" sz="2200" dirty="0">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348880"/>
            <a:ext cx="6912768"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endParaRPr lang="es-MX"/>
          </a:p>
        </p:txBody>
      </p:sp>
    </p:spTree>
    <p:extLst>
      <p:ext uri="{BB962C8B-B14F-4D97-AF65-F5344CB8AC3E}">
        <p14:creationId xmlns:p14="http://schemas.microsoft.com/office/powerpoint/2010/main" val="561574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745232" y="188640"/>
            <a:ext cx="7355160" cy="8877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Arial" panose="020B0604020202020204" pitchFamily="34" charset="0"/>
                <a:cs typeface="Arial" panose="020B0604020202020204" pitchFamily="34" charset="0"/>
              </a:rPr>
              <a:t>Voting  by Persons with Disabilities </a:t>
            </a:r>
          </a:p>
          <a:p>
            <a:r>
              <a:rPr lang="en-US" sz="2800" b="1" dirty="0" smtClean="0">
                <a:latin typeface="Arial" panose="020B0604020202020204" pitchFamily="34" charset="0"/>
                <a:cs typeface="Arial" panose="020B0604020202020204" pitchFamily="34" charset="0"/>
              </a:rPr>
              <a:t>in Guatemala</a:t>
            </a:r>
            <a:endParaRPr lang="en-US" sz="2800" b="1" dirty="0">
              <a:latin typeface="Arial" panose="020B0604020202020204" pitchFamily="34" charset="0"/>
              <a:cs typeface="Arial" panose="020B0604020202020204" pitchFamily="34" charset="0"/>
            </a:endParaRPr>
          </a:p>
        </p:txBody>
      </p:sp>
      <p:sp>
        <p:nvSpPr>
          <p:cNvPr id="5" name="Rectangle 3"/>
          <p:cNvSpPr txBox="1">
            <a:spLocks/>
          </p:cNvSpPr>
          <p:nvPr/>
        </p:nvSpPr>
        <p:spPr>
          <a:xfrm>
            <a:off x="457200" y="1261109"/>
            <a:ext cx="7571184" cy="459303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es-ES" sz="3100" dirty="0">
              <a:latin typeface="Arial" panose="020B0604020202020204" pitchFamily="34" charset="0"/>
              <a:cs typeface="Arial" panose="020B0604020202020204" pitchFamily="34" charset="0"/>
            </a:endParaRPr>
          </a:p>
        </p:txBody>
      </p:sp>
      <p:sp>
        <p:nvSpPr>
          <p:cNvPr id="7" name="6 Rectángulo"/>
          <p:cNvSpPr/>
          <p:nvPr/>
        </p:nvSpPr>
        <p:spPr>
          <a:xfrm rot="5400000">
            <a:off x="5413782" y="3118655"/>
            <a:ext cx="6858000" cy="6206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C:\Users\IFE\Documents\VII Jornada 2014\JORNADAS-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457200" y="1412776"/>
            <a:ext cx="7787208" cy="417646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t"/>
          <a:lstStyle/>
          <a:p>
            <a:pPr algn="just"/>
            <a:r>
              <a:rPr lang="en-US" dirty="0" smtClean="0">
                <a:latin typeface="Arial" panose="020B0604020202020204" pitchFamily="34" charset="0"/>
                <a:cs typeface="Arial" panose="020B0604020202020204" pitchFamily="34" charset="0"/>
              </a:rPr>
              <a:t>The Constitutions of countries around the world state that all inhabitants are equal to each other. When it comes to elections and political participation, everyone has the right to elect and to be elected. This principle of equality is not applied in the same way to different segments of the population—especially to groups considered vulnerable, including people who live with disabilities.</a:t>
            </a:r>
            <a:endParaRPr lang="en-US" dirty="0">
              <a:latin typeface="Arial" panose="020B0604020202020204" pitchFamily="34" charset="0"/>
              <a:cs typeface="Arial" panose="020B0604020202020204" pitchFamily="34" charset="0"/>
            </a:endParaRP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090" y="3473873"/>
            <a:ext cx="1898717" cy="228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descr="C:\Users\Carlos Del Valle\Desktop\FOTOS ELECCIONES ELECTORALES\tribunal tse2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5936" y="3504501"/>
            <a:ext cx="3312368" cy="23496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endParaRPr lang="es-MX"/>
          </a:p>
        </p:txBody>
      </p:sp>
    </p:spTree>
    <p:extLst>
      <p:ext uri="{BB962C8B-B14F-4D97-AF65-F5344CB8AC3E}">
        <p14:creationId xmlns:p14="http://schemas.microsoft.com/office/powerpoint/2010/main" val="588177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a:xfrm>
            <a:off x="457200" y="1261109"/>
            <a:ext cx="7571184" cy="459303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endParaRPr lang="es-ES" sz="3100" dirty="0">
              <a:solidFill>
                <a:prstClr val="black"/>
              </a:solidFill>
              <a:latin typeface="Arial" panose="020B0604020202020204" pitchFamily="34" charset="0"/>
              <a:cs typeface="Arial" panose="020B0604020202020204" pitchFamily="34" charset="0"/>
            </a:endParaRPr>
          </a:p>
        </p:txBody>
      </p:sp>
      <p:sp>
        <p:nvSpPr>
          <p:cNvPr id="7" name="6 Rectángulo"/>
          <p:cNvSpPr/>
          <p:nvPr/>
        </p:nvSpPr>
        <p:spPr>
          <a:xfrm rot="5400000">
            <a:off x="5393593" y="3118656"/>
            <a:ext cx="6858000" cy="6206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pic>
        <p:nvPicPr>
          <p:cNvPr id="6" name="Picture 2" descr="C:\Users\IFE\Documents\VII Jornada 2014\JORNADAS-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49188" y="260648"/>
            <a:ext cx="7463172" cy="633670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t"/>
          <a:lstStyle/>
          <a:p>
            <a:pPr algn="just"/>
            <a:endParaRPr lang="es-ES" dirty="0">
              <a:solidFill>
                <a:prstClr val="black"/>
              </a:solidFill>
              <a:latin typeface="Arial" panose="020B0604020202020204" pitchFamily="34" charset="0"/>
              <a:cs typeface="Arial" panose="020B0604020202020204" pitchFamily="34" charset="0"/>
            </a:endParaRPr>
          </a:p>
        </p:txBody>
      </p:sp>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0116" t="11772" r="19561" b="7322"/>
          <a:stretch/>
        </p:blipFill>
        <p:spPr bwMode="auto">
          <a:xfrm>
            <a:off x="493203" y="252235"/>
            <a:ext cx="4095197" cy="33053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2132" t="13246" r="19967" b="7391"/>
          <a:stretch/>
        </p:blipFill>
        <p:spPr bwMode="auto">
          <a:xfrm>
            <a:off x="3332778" y="3105691"/>
            <a:ext cx="4500634" cy="346829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812" y="1052736"/>
            <a:ext cx="7572375"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endParaRPr lang="es-MX"/>
          </a:p>
        </p:txBody>
      </p:sp>
    </p:spTree>
    <p:extLst>
      <p:ext uri="{BB962C8B-B14F-4D97-AF65-F5344CB8AC3E}">
        <p14:creationId xmlns:p14="http://schemas.microsoft.com/office/powerpoint/2010/main" val="189906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457200" y="381000"/>
            <a:ext cx="7355160" cy="8877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prstClr val="black"/>
                </a:solidFill>
                <a:latin typeface="Arial" panose="020B0604020202020204" pitchFamily="34" charset="0"/>
                <a:cs typeface="Arial" panose="020B0604020202020204" pitchFamily="34" charset="0"/>
              </a:rPr>
              <a:t>Accessible Information </a:t>
            </a:r>
          </a:p>
          <a:p>
            <a:r>
              <a:rPr lang="en-US" sz="2800" b="1" dirty="0" smtClean="0">
                <a:solidFill>
                  <a:prstClr val="black"/>
                </a:solidFill>
                <a:latin typeface="Arial" panose="020B0604020202020204" pitchFamily="34" charset="0"/>
                <a:cs typeface="Arial" panose="020B0604020202020204" pitchFamily="34" charset="0"/>
              </a:rPr>
              <a:t>on the Electoral Process</a:t>
            </a:r>
            <a:endParaRPr lang="en-US" sz="2800" b="1" dirty="0">
              <a:solidFill>
                <a:prstClr val="black"/>
              </a:solidFill>
              <a:latin typeface="Arial" panose="020B0604020202020204" pitchFamily="34" charset="0"/>
              <a:cs typeface="Arial" panose="020B0604020202020204" pitchFamily="34" charset="0"/>
            </a:endParaRPr>
          </a:p>
        </p:txBody>
      </p:sp>
      <p:sp>
        <p:nvSpPr>
          <p:cNvPr id="5" name="Rectangle 3"/>
          <p:cNvSpPr txBox="1">
            <a:spLocks/>
          </p:cNvSpPr>
          <p:nvPr/>
        </p:nvSpPr>
        <p:spPr>
          <a:xfrm>
            <a:off x="457200" y="1261109"/>
            <a:ext cx="7931224" cy="459303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sz="2000" dirty="0" smtClean="0">
                <a:solidFill>
                  <a:prstClr val="black"/>
                </a:solidFill>
                <a:latin typeface="Arial" panose="020B0604020202020204" pitchFamily="34" charset="0"/>
                <a:cs typeface="Arial" panose="020B0604020202020204" pitchFamily="34" charset="0"/>
              </a:rPr>
              <a:t>Information is provided in accessible formats: audio, Braille, large-print text, sign language, and easy-to-understand materials. This information was given to strategic groups associated with the subject, including teams of volunteers, election boards, and political party poll watchers. </a:t>
            </a:r>
          </a:p>
          <a:p>
            <a:pPr marL="0" indent="0" algn="just">
              <a:buFont typeface="Arial" panose="020B0604020202020204" pitchFamily="34" charset="0"/>
              <a:buNone/>
            </a:pPr>
            <a:endParaRPr lang="es-ES" sz="3100" dirty="0">
              <a:solidFill>
                <a:prstClr val="black"/>
              </a:solidFill>
              <a:latin typeface="Arial" panose="020B0604020202020204" pitchFamily="34" charset="0"/>
              <a:cs typeface="Arial" panose="020B0604020202020204" pitchFamily="34" charset="0"/>
            </a:endParaRPr>
          </a:p>
        </p:txBody>
      </p:sp>
      <p:sp>
        <p:nvSpPr>
          <p:cNvPr id="7" name="6 Rectángulo"/>
          <p:cNvSpPr/>
          <p:nvPr/>
        </p:nvSpPr>
        <p:spPr>
          <a:xfrm rot="5400000">
            <a:off x="5413782" y="3118655"/>
            <a:ext cx="6858000" cy="6206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pic>
        <p:nvPicPr>
          <p:cNvPr id="6" name="Picture 2" descr="C:\Users\IFE\Documents\VII Jornada 2014\JORNADAS-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Carlos Del Valle\Desktop\FOTOS ELECCIONES ELECTORALES\tall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441" y="2996953"/>
            <a:ext cx="3517181" cy="24482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descr="C:\Users\Carlos Del Valle\Desktop\FOTOS ELECCIONES ELECTORALES\taller 2 a fiscales t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2996952"/>
            <a:ext cx="3517181" cy="24482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s-MX" dirty="0"/>
          </a:p>
        </p:txBody>
      </p:sp>
    </p:spTree>
    <p:extLst>
      <p:ext uri="{BB962C8B-B14F-4D97-AF65-F5344CB8AC3E}">
        <p14:creationId xmlns:p14="http://schemas.microsoft.com/office/powerpoint/2010/main" val="3313180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457200" y="381000"/>
            <a:ext cx="7355160" cy="8877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prstClr val="black"/>
              </a:solidFill>
              <a:latin typeface="Arial" panose="020B0604020202020204" pitchFamily="34" charset="0"/>
              <a:cs typeface="Arial" panose="020B0604020202020204" pitchFamily="34" charset="0"/>
            </a:endParaRPr>
          </a:p>
        </p:txBody>
      </p:sp>
      <p:sp>
        <p:nvSpPr>
          <p:cNvPr id="5" name="Rectangle 3"/>
          <p:cNvSpPr txBox="1">
            <a:spLocks/>
          </p:cNvSpPr>
          <p:nvPr/>
        </p:nvSpPr>
        <p:spPr>
          <a:xfrm>
            <a:off x="457200" y="1261109"/>
            <a:ext cx="7931224" cy="459303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endParaRPr lang="es-ES" sz="3100" dirty="0">
              <a:solidFill>
                <a:prstClr val="black"/>
              </a:solidFill>
              <a:latin typeface="Arial" panose="020B0604020202020204" pitchFamily="34" charset="0"/>
              <a:cs typeface="Arial" panose="020B0604020202020204" pitchFamily="34" charset="0"/>
            </a:endParaRPr>
          </a:p>
        </p:txBody>
      </p:sp>
      <p:sp>
        <p:nvSpPr>
          <p:cNvPr id="7" name="6 Rectángulo"/>
          <p:cNvSpPr/>
          <p:nvPr/>
        </p:nvSpPr>
        <p:spPr>
          <a:xfrm rot="5400000">
            <a:off x="5390040" y="3129214"/>
            <a:ext cx="6858000" cy="6206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pic>
        <p:nvPicPr>
          <p:cNvPr id="6" name="Picture 2" descr="C:\Users\IFE\Documents\VII Jornada 2014\JORNADAS-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arlos Del Valle\Pictures\RADI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3988" y="2927780"/>
            <a:ext cx="3348372" cy="29263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Carlos Del Valle\Desktop\FOTOS ELECCIONES ELECTORALES\atriles bajo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387662"/>
            <a:ext cx="3667236" cy="3401377"/>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4932040" y="1102362"/>
            <a:ext cx="2736304"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Low writing surfaces</a:t>
            </a:r>
            <a:endParaRPr lang="en-US" dirty="0"/>
          </a:p>
        </p:txBody>
      </p:sp>
      <p:sp>
        <p:nvSpPr>
          <p:cNvPr id="3" name="2 Rectángulo"/>
          <p:cNvSpPr/>
          <p:nvPr/>
        </p:nvSpPr>
        <p:spPr>
          <a:xfrm>
            <a:off x="1115616" y="4753636"/>
            <a:ext cx="2387867"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Information in audio format</a:t>
            </a:r>
            <a:endParaRPr lang="en-US" dirty="0"/>
          </a:p>
        </p:txBody>
      </p:sp>
      <p:sp>
        <p:nvSpPr>
          <p:cNvPr id="8" name="Footer Placeholder 7"/>
          <p:cNvSpPr>
            <a:spLocks noGrp="1"/>
          </p:cNvSpPr>
          <p:nvPr>
            <p:ph type="ftr" sz="quarter" idx="11"/>
          </p:nvPr>
        </p:nvSpPr>
        <p:spPr/>
        <p:txBody>
          <a:bodyPr/>
          <a:lstStyle/>
          <a:p>
            <a:endParaRPr lang="es-MX"/>
          </a:p>
        </p:txBody>
      </p:sp>
    </p:spTree>
    <p:extLst>
      <p:ext uri="{BB962C8B-B14F-4D97-AF65-F5344CB8AC3E}">
        <p14:creationId xmlns:p14="http://schemas.microsoft.com/office/powerpoint/2010/main" val="3313180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457200" y="381000"/>
            <a:ext cx="7355160" cy="8877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prstClr val="black"/>
              </a:solidFill>
              <a:latin typeface="Arial" panose="020B0604020202020204" pitchFamily="34" charset="0"/>
              <a:cs typeface="Arial" panose="020B0604020202020204" pitchFamily="34" charset="0"/>
            </a:endParaRPr>
          </a:p>
        </p:txBody>
      </p:sp>
      <p:sp>
        <p:nvSpPr>
          <p:cNvPr id="5" name="Rectangle 3"/>
          <p:cNvSpPr txBox="1">
            <a:spLocks/>
          </p:cNvSpPr>
          <p:nvPr/>
        </p:nvSpPr>
        <p:spPr>
          <a:xfrm>
            <a:off x="457200" y="1261109"/>
            <a:ext cx="7931224" cy="459303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endParaRPr lang="es-ES" sz="3100" dirty="0" smtClean="0">
              <a:solidFill>
                <a:prstClr val="black"/>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s-ES" sz="3100" dirty="0">
              <a:solidFill>
                <a:prstClr val="black"/>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s-ES" sz="3100" dirty="0" smtClean="0">
              <a:solidFill>
                <a:prstClr val="black"/>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s-ES" sz="3100" dirty="0">
              <a:solidFill>
                <a:prstClr val="black"/>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s-ES" sz="3100" dirty="0" smtClean="0">
              <a:solidFill>
                <a:prstClr val="black"/>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s-ES" sz="3100" dirty="0">
              <a:solidFill>
                <a:prstClr val="black"/>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s-ES" sz="3100" dirty="0" smtClean="0">
              <a:solidFill>
                <a:prstClr val="black"/>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s-ES" sz="3100" dirty="0">
              <a:solidFill>
                <a:prstClr val="black"/>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s-ES" sz="3100" dirty="0" smtClean="0">
              <a:solidFill>
                <a:prstClr val="black"/>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s-ES" sz="3100" dirty="0">
              <a:solidFill>
                <a:prstClr val="black"/>
              </a:solidFill>
              <a:latin typeface="Arial" panose="020B0604020202020204" pitchFamily="34" charset="0"/>
              <a:cs typeface="Arial" panose="020B0604020202020204" pitchFamily="34" charset="0"/>
            </a:endParaRPr>
          </a:p>
        </p:txBody>
      </p:sp>
      <p:sp>
        <p:nvSpPr>
          <p:cNvPr id="7" name="6 Rectángulo"/>
          <p:cNvSpPr/>
          <p:nvPr/>
        </p:nvSpPr>
        <p:spPr>
          <a:xfrm rot="5400000">
            <a:off x="5390040" y="3129214"/>
            <a:ext cx="6858000" cy="6206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pic>
        <p:nvPicPr>
          <p:cNvPr id="6" name="Picture 2" descr="C:\Users\IFE\Documents\VII Jornada 2014\JORNADAS-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1043608" y="455548"/>
            <a:ext cx="7056784" cy="830997"/>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Voting Rights for Persons with Disabilities from a Public Policy Perspective</a:t>
            </a:r>
            <a:endParaRPr lang="en-US" sz="2400" b="1" dirty="0">
              <a:latin typeface="Arial" panose="020B0604020202020204" pitchFamily="34" charset="0"/>
              <a:cs typeface="Arial" panose="020B0604020202020204" pitchFamily="34" charset="0"/>
            </a:endParaRPr>
          </a:p>
        </p:txBody>
      </p:sp>
      <p:sp>
        <p:nvSpPr>
          <p:cNvPr id="11" name="10 CuadroTexto"/>
          <p:cNvSpPr txBox="1"/>
          <p:nvPr/>
        </p:nvSpPr>
        <p:spPr>
          <a:xfrm>
            <a:off x="457200" y="1495521"/>
            <a:ext cx="7374006" cy="4462760"/>
          </a:xfrm>
          <a:prstGeom prst="rect">
            <a:avLst/>
          </a:prstGeom>
          <a:noFill/>
        </p:spPr>
        <p:txBody>
          <a:bodyPr wrap="square" rtlCol="0">
            <a:spAutoFit/>
          </a:bodyPr>
          <a:lstStyle/>
          <a:p>
            <a:pPr algn="just"/>
            <a:r>
              <a:rPr lang="en-US" sz="2200" dirty="0" smtClean="0">
                <a:latin typeface="Arial" panose="020B0604020202020204" pitchFamily="34" charset="0"/>
                <a:cs typeface="Arial" panose="020B0604020202020204" pitchFamily="34" charset="0"/>
              </a:rPr>
              <a:t>In light of Article 29 of the Convention on the Rights of Persons with Disabilities, concerning voting rights and political participation, conditions are put in place so that national movements in this sector can make suggestions to the Electoral Councils on ways to revise and update their programs and internal regulations</a:t>
            </a:r>
            <a:r>
              <a:rPr lang="es-ES" sz="2200" dirty="0" smtClean="0">
                <a:latin typeface="Arial" panose="020B0604020202020204" pitchFamily="34" charset="0"/>
                <a:cs typeface="Arial" panose="020B0604020202020204" pitchFamily="34" charset="0"/>
              </a:rPr>
              <a:t>. </a:t>
            </a:r>
          </a:p>
          <a:p>
            <a:pPr algn="just"/>
            <a:endParaRPr lang="es-ES" sz="2200" dirty="0">
              <a:latin typeface="Arial" panose="020B0604020202020204" pitchFamily="34" charset="0"/>
              <a:cs typeface="Arial" panose="020B0604020202020204" pitchFamily="34" charset="0"/>
            </a:endParaRPr>
          </a:p>
          <a:p>
            <a:pPr algn="just"/>
            <a:endParaRPr lang="es-ES" sz="2200" dirty="0" smtClean="0">
              <a:latin typeface="Arial" panose="020B0604020202020204" pitchFamily="34" charset="0"/>
              <a:cs typeface="Arial" panose="020B0604020202020204" pitchFamily="34" charset="0"/>
            </a:endParaRPr>
          </a:p>
          <a:p>
            <a:endParaRPr lang="es-ES" dirty="0"/>
          </a:p>
          <a:p>
            <a:endParaRPr lang="es-ES" dirty="0" smtClean="0"/>
          </a:p>
          <a:p>
            <a:endParaRPr lang="es-ES" dirty="0"/>
          </a:p>
          <a:p>
            <a:endParaRPr lang="es-ES" dirty="0" smtClean="0"/>
          </a:p>
          <a:p>
            <a:endParaRPr lang="es-ES" dirty="0"/>
          </a:p>
          <a:p>
            <a:endParaRPr lang="es-ES"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144057"/>
            <a:ext cx="3034680" cy="19821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11 CuadroTexto"/>
          <p:cNvSpPr txBox="1"/>
          <p:nvPr/>
        </p:nvSpPr>
        <p:spPr>
          <a:xfrm>
            <a:off x="1011632" y="6126195"/>
            <a:ext cx="2093404"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Assisted Voting</a:t>
            </a:r>
            <a:endParaRPr lang="en-US" b="1" dirty="0">
              <a:latin typeface="Arial" panose="020B0604020202020204" pitchFamily="34" charset="0"/>
              <a:cs typeface="Arial" panose="020B0604020202020204" pitchFamily="34" charset="0"/>
            </a:endParaRPr>
          </a:p>
        </p:txBody>
      </p:sp>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4203" y="4127740"/>
            <a:ext cx="3034680" cy="198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CuadroTexto"/>
          <p:cNvSpPr txBox="1"/>
          <p:nvPr/>
        </p:nvSpPr>
        <p:spPr>
          <a:xfrm>
            <a:off x="4422812" y="6137008"/>
            <a:ext cx="2232248"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Braille Ballot </a:t>
            </a:r>
            <a:endParaRPr lang="en-US" b="1"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endParaRPr lang="es-MX" dirty="0"/>
          </a:p>
        </p:txBody>
      </p:sp>
    </p:spTree>
    <p:extLst>
      <p:ext uri="{BB962C8B-B14F-4D97-AF65-F5344CB8AC3E}">
        <p14:creationId xmlns:p14="http://schemas.microsoft.com/office/powerpoint/2010/main" val="2501091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457200" y="381000"/>
            <a:ext cx="7355160" cy="8877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prstClr val="black"/>
              </a:solidFill>
              <a:latin typeface="Arial" panose="020B0604020202020204" pitchFamily="34" charset="0"/>
              <a:cs typeface="Arial" panose="020B0604020202020204" pitchFamily="34" charset="0"/>
            </a:endParaRPr>
          </a:p>
        </p:txBody>
      </p:sp>
      <p:sp>
        <p:nvSpPr>
          <p:cNvPr id="5" name="Rectangle 3"/>
          <p:cNvSpPr txBox="1">
            <a:spLocks/>
          </p:cNvSpPr>
          <p:nvPr/>
        </p:nvSpPr>
        <p:spPr>
          <a:xfrm>
            <a:off x="457200" y="1261109"/>
            <a:ext cx="7931224" cy="459303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endParaRPr lang="es-ES" sz="3100" dirty="0" smtClean="0">
              <a:solidFill>
                <a:prstClr val="black"/>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s-ES" sz="3100" dirty="0">
              <a:solidFill>
                <a:prstClr val="black"/>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s-ES" sz="3100" dirty="0" smtClean="0">
              <a:solidFill>
                <a:prstClr val="black"/>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s-ES" sz="3100" dirty="0">
              <a:solidFill>
                <a:prstClr val="black"/>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s-ES" sz="3100" dirty="0" smtClean="0">
              <a:solidFill>
                <a:prstClr val="black"/>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s-ES" sz="3100" dirty="0">
              <a:solidFill>
                <a:prstClr val="black"/>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s-ES" sz="3100" dirty="0" smtClean="0">
              <a:solidFill>
                <a:prstClr val="black"/>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s-ES" sz="3100" dirty="0">
              <a:solidFill>
                <a:prstClr val="black"/>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s-ES" sz="3100" dirty="0" smtClean="0">
              <a:solidFill>
                <a:prstClr val="black"/>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s-ES" sz="3100" dirty="0">
              <a:solidFill>
                <a:prstClr val="black"/>
              </a:solidFill>
              <a:latin typeface="Arial" panose="020B0604020202020204" pitchFamily="34" charset="0"/>
              <a:cs typeface="Arial" panose="020B0604020202020204" pitchFamily="34" charset="0"/>
            </a:endParaRPr>
          </a:p>
        </p:txBody>
      </p:sp>
      <p:sp>
        <p:nvSpPr>
          <p:cNvPr id="7" name="6 Rectángulo"/>
          <p:cNvSpPr/>
          <p:nvPr/>
        </p:nvSpPr>
        <p:spPr>
          <a:xfrm rot="5400000">
            <a:off x="5390040" y="3129214"/>
            <a:ext cx="6858000" cy="6206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pic>
        <p:nvPicPr>
          <p:cNvPr id="6" name="Picture 2" descr="C:\Users\IFE\Documents\VII Jornada 2014\JORNADAS-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457200" y="1495521"/>
            <a:ext cx="7374006" cy="2431435"/>
          </a:xfrm>
          <a:prstGeom prst="rect">
            <a:avLst/>
          </a:prstGeom>
          <a:noFill/>
        </p:spPr>
        <p:txBody>
          <a:bodyPr wrap="square" rtlCol="0">
            <a:spAutoFit/>
          </a:bodyPr>
          <a:lstStyle/>
          <a:p>
            <a:pPr algn="just"/>
            <a:endParaRPr lang="es-ES" sz="2200" dirty="0">
              <a:latin typeface="Arial" panose="020B0604020202020204" pitchFamily="34" charset="0"/>
              <a:cs typeface="Arial" panose="020B0604020202020204" pitchFamily="34" charset="0"/>
            </a:endParaRPr>
          </a:p>
          <a:p>
            <a:pPr algn="just"/>
            <a:endParaRPr lang="es-ES" sz="2200" dirty="0" smtClean="0">
              <a:latin typeface="Arial" panose="020B0604020202020204" pitchFamily="34" charset="0"/>
              <a:cs typeface="Arial" panose="020B0604020202020204" pitchFamily="34" charset="0"/>
            </a:endParaRPr>
          </a:p>
          <a:p>
            <a:endParaRPr lang="es-ES" dirty="0"/>
          </a:p>
          <a:p>
            <a:endParaRPr lang="es-ES" dirty="0" smtClean="0"/>
          </a:p>
          <a:p>
            <a:endParaRPr lang="es-ES" dirty="0"/>
          </a:p>
          <a:p>
            <a:endParaRPr lang="es-ES" dirty="0" smtClean="0"/>
          </a:p>
          <a:p>
            <a:endParaRPr lang="es-ES" dirty="0"/>
          </a:p>
          <a:p>
            <a:endParaRPr lang="es-ES" dirty="0"/>
          </a:p>
        </p:txBody>
      </p:sp>
      <p:pic>
        <p:nvPicPr>
          <p:cNvPr id="6147" name="Picture 3" descr="C:\Users\Carlos Del Valle\Desktop\FOTO VOTACION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1268760"/>
            <a:ext cx="6912768" cy="4841118"/>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892178" y="260648"/>
            <a:ext cx="7272808" cy="707886"/>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Inter-Institutional Coordination on Electoral Legislation</a:t>
            </a:r>
          </a:p>
          <a:p>
            <a:pPr algn="ctr"/>
            <a:r>
              <a:rPr lang="en-US" sz="2000" b="1" dirty="0" smtClean="0">
                <a:latin typeface="Arial" panose="020B0604020202020204" pitchFamily="34" charset="0"/>
                <a:cs typeface="Arial" panose="020B0604020202020204" pitchFamily="34" charset="0"/>
              </a:rPr>
              <a:t>for Persons with Disabilities</a:t>
            </a:r>
            <a:endParaRPr lang="es-ES" sz="2000" b="1"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endParaRPr lang="es-MX"/>
          </a:p>
        </p:txBody>
      </p:sp>
    </p:spTree>
    <p:extLst>
      <p:ext uri="{BB962C8B-B14F-4D97-AF65-F5344CB8AC3E}">
        <p14:creationId xmlns:p14="http://schemas.microsoft.com/office/powerpoint/2010/main" val="1478994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457200" y="381000"/>
            <a:ext cx="7355160" cy="8877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prstClr val="black"/>
              </a:solidFill>
              <a:latin typeface="Arial" panose="020B0604020202020204" pitchFamily="34" charset="0"/>
              <a:cs typeface="Arial" panose="020B0604020202020204" pitchFamily="34" charset="0"/>
            </a:endParaRPr>
          </a:p>
        </p:txBody>
      </p:sp>
      <p:sp>
        <p:nvSpPr>
          <p:cNvPr id="5" name="Rectangle 3"/>
          <p:cNvSpPr txBox="1">
            <a:spLocks/>
          </p:cNvSpPr>
          <p:nvPr/>
        </p:nvSpPr>
        <p:spPr>
          <a:xfrm>
            <a:off x="457200" y="1261109"/>
            <a:ext cx="7931224" cy="459303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endParaRPr lang="es-ES" sz="3100" dirty="0">
              <a:solidFill>
                <a:prstClr val="black"/>
              </a:solidFill>
              <a:latin typeface="Arial" panose="020B0604020202020204" pitchFamily="34" charset="0"/>
              <a:cs typeface="Arial" panose="020B0604020202020204" pitchFamily="34" charset="0"/>
            </a:endParaRPr>
          </a:p>
        </p:txBody>
      </p:sp>
      <p:sp>
        <p:nvSpPr>
          <p:cNvPr id="7" name="6 Rectángulo"/>
          <p:cNvSpPr/>
          <p:nvPr/>
        </p:nvSpPr>
        <p:spPr>
          <a:xfrm rot="5400000">
            <a:off x="5390040" y="3129214"/>
            <a:ext cx="6858000" cy="6206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pic>
        <p:nvPicPr>
          <p:cNvPr id="6" name="Picture 2" descr="C:\Users\IFE\Documents\VII Jornada 2014\JORNADAS-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630157" y="501713"/>
            <a:ext cx="7272808" cy="707886"/>
          </a:xfrm>
          <a:prstGeom prst="rect">
            <a:avLst/>
          </a:prstGeom>
        </p:spPr>
        <p:txBody>
          <a:bodyPr wrap="square">
            <a:spAutoFit/>
          </a:bodyPr>
          <a:lstStyle/>
          <a:p>
            <a:pPr algn="ctr"/>
            <a:r>
              <a:rPr lang="en-US" sz="2000" b="1" dirty="0" smtClean="0">
                <a:latin typeface="Arial" panose="020B0604020202020204" pitchFamily="34" charset="0"/>
                <a:cs typeface="Arial" panose="020B0604020202020204" pitchFamily="34" charset="0"/>
              </a:rPr>
              <a:t>Some Thoughts on How to Encourage Voting </a:t>
            </a:r>
          </a:p>
          <a:p>
            <a:pPr algn="ctr"/>
            <a:r>
              <a:rPr lang="en-US" sz="2000" b="1" dirty="0" smtClean="0">
                <a:latin typeface="Arial" panose="020B0604020202020204" pitchFamily="34" charset="0"/>
                <a:cs typeface="Arial" panose="020B0604020202020204" pitchFamily="34" charset="0"/>
              </a:rPr>
              <a:t>by Citizens with Disabilities</a:t>
            </a:r>
            <a:endParaRPr lang="en-US" sz="2000" b="1" dirty="0">
              <a:latin typeface="Arial" panose="020B0604020202020204" pitchFamily="34" charset="0"/>
              <a:cs typeface="Arial" panose="020B0604020202020204" pitchFamily="34" charset="0"/>
            </a:endParaRPr>
          </a:p>
        </p:txBody>
      </p:sp>
      <p:sp>
        <p:nvSpPr>
          <p:cNvPr id="9" name="8 CuadroTexto"/>
          <p:cNvSpPr txBox="1"/>
          <p:nvPr/>
        </p:nvSpPr>
        <p:spPr>
          <a:xfrm>
            <a:off x="323528" y="1328585"/>
            <a:ext cx="7798397" cy="4524315"/>
          </a:xfrm>
          <a:prstGeom prst="rect">
            <a:avLst/>
          </a:prstGeom>
          <a:noFill/>
        </p:spPr>
        <p:txBody>
          <a:bodyPr wrap="square" rtlCol="0">
            <a:spAutoFit/>
          </a:bodyPr>
          <a:lstStyle/>
          <a:p>
            <a:pPr algn="just"/>
            <a:r>
              <a:rPr lang="en-US" dirty="0" smtClean="0">
                <a:latin typeface="Arial" panose="020B0604020202020204" pitchFamily="34" charset="0"/>
                <a:cs typeface="Arial" panose="020B0604020202020204" pitchFamily="34" charset="0"/>
              </a:rPr>
              <a:t>Latin America has made significant progress on voting and political participation by persons with disabilities; however, many challenges still must be addressed for this to become state policy. Efforts need to be made in the area of communication and information, greater awareness of voting rights, political involvement, and accessibility.</a:t>
            </a:r>
          </a:p>
          <a:p>
            <a:pPr algn="just"/>
            <a:endParaRPr lang="es-ES" dirty="0">
              <a:latin typeface="Arial" panose="020B0604020202020204" pitchFamily="34" charset="0"/>
              <a:cs typeface="Arial" panose="020B0604020202020204" pitchFamily="34" charset="0"/>
            </a:endParaRPr>
          </a:p>
          <a:p>
            <a:pPr algn="just"/>
            <a:endParaRPr lang="es-ES" dirty="0" smtClean="0">
              <a:latin typeface="Arial" panose="020B0604020202020204" pitchFamily="34" charset="0"/>
              <a:cs typeface="Arial" panose="020B0604020202020204" pitchFamily="34" charset="0"/>
            </a:endParaRPr>
          </a:p>
          <a:p>
            <a:pPr algn="just"/>
            <a:endParaRPr lang="es-ES" dirty="0">
              <a:latin typeface="Arial" panose="020B0604020202020204" pitchFamily="34" charset="0"/>
              <a:cs typeface="Arial" panose="020B0604020202020204" pitchFamily="34" charset="0"/>
            </a:endParaRPr>
          </a:p>
          <a:p>
            <a:pPr algn="just"/>
            <a:endParaRPr lang="es-ES" dirty="0" smtClean="0">
              <a:latin typeface="Arial" panose="020B0604020202020204" pitchFamily="34" charset="0"/>
              <a:cs typeface="Arial" panose="020B0604020202020204" pitchFamily="34" charset="0"/>
            </a:endParaRPr>
          </a:p>
          <a:p>
            <a:pPr algn="just"/>
            <a:endParaRPr lang="es-ES" dirty="0">
              <a:latin typeface="Arial" panose="020B0604020202020204" pitchFamily="34" charset="0"/>
              <a:cs typeface="Arial" panose="020B0604020202020204" pitchFamily="34" charset="0"/>
            </a:endParaRPr>
          </a:p>
          <a:p>
            <a:pPr algn="just"/>
            <a:endParaRPr lang="es-ES" dirty="0" smtClean="0">
              <a:latin typeface="Arial" panose="020B0604020202020204" pitchFamily="34" charset="0"/>
              <a:cs typeface="Arial" panose="020B0604020202020204" pitchFamily="34" charset="0"/>
            </a:endParaRPr>
          </a:p>
          <a:p>
            <a:pPr algn="just"/>
            <a:endParaRPr lang="es-ES" dirty="0">
              <a:latin typeface="Arial" panose="020B0604020202020204" pitchFamily="34" charset="0"/>
              <a:cs typeface="Arial" panose="020B0604020202020204" pitchFamily="34" charset="0"/>
            </a:endParaRPr>
          </a:p>
          <a:p>
            <a:pPr algn="just"/>
            <a:endParaRPr lang="es-ES" dirty="0" smtClean="0">
              <a:latin typeface="Arial" panose="020B0604020202020204" pitchFamily="34" charset="0"/>
              <a:cs typeface="Arial" panose="020B0604020202020204" pitchFamily="34" charset="0"/>
            </a:endParaRPr>
          </a:p>
          <a:p>
            <a:pPr algn="just"/>
            <a:endParaRPr lang="es-ES" dirty="0">
              <a:latin typeface="Arial" panose="020B0604020202020204" pitchFamily="34" charset="0"/>
              <a:cs typeface="Arial" panose="020B0604020202020204" pitchFamily="34" charset="0"/>
            </a:endParaRPr>
          </a:p>
          <a:p>
            <a:pPr algn="just"/>
            <a:endParaRPr lang="es-ES" dirty="0" smtClean="0">
              <a:latin typeface="Arial" panose="020B0604020202020204" pitchFamily="34" charset="0"/>
              <a:cs typeface="Arial" panose="020B0604020202020204" pitchFamily="34" charset="0"/>
            </a:endParaRPr>
          </a:p>
          <a:p>
            <a:pPr algn="just"/>
            <a:endParaRPr lang="es-ES" dirty="0">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8720" y="3195880"/>
            <a:ext cx="3725952" cy="26252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1" name="Picture 3" descr="C:\Users\Carlos Del Valle\Desktop\FOTOS ELECCIONES ELECTORALES\donde votamo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327" y="3197148"/>
            <a:ext cx="3685453" cy="26411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s-MX"/>
          </a:p>
        </p:txBody>
      </p:sp>
    </p:spTree>
    <p:extLst>
      <p:ext uri="{BB962C8B-B14F-4D97-AF65-F5344CB8AC3E}">
        <p14:creationId xmlns:p14="http://schemas.microsoft.com/office/powerpoint/2010/main" val="2501091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457200" y="381000"/>
            <a:ext cx="7355160" cy="8877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solidFill>
                <a:prstClr val="black"/>
              </a:solidFill>
              <a:latin typeface="Arial" panose="020B0604020202020204" pitchFamily="34" charset="0"/>
              <a:cs typeface="Arial" panose="020B0604020202020204" pitchFamily="34" charset="0"/>
            </a:endParaRPr>
          </a:p>
        </p:txBody>
      </p:sp>
      <p:sp>
        <p:nvSpPr>
          <p:cNvPr id="5" name="Rectangle 3"/>
          <p:cNvSpPr txBox="1">
            <a:spLocks/>
          </p:cNvSpPr>
          <p:nvPr/>
        </p:nvSpPr>
        <p:spPr>
          <a:xfrm>
            <a:off x="457200" y="1261109"/>
            <a:ext cx="7931224" cy="459303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endParaRPr lang="es-ES" sz="3100" dirty="0">
              <a:solidFill>
                <a:prstClr val="black"/>
              </a:solidFill>
              <a:latin typeface="Arial" panose="020B0604020202020204" pitchFamily="34" charset="0"/>
              <a:cs typeface="Arial" panose="020B0604020202020204" pitchFamily="34" charset="0"/>
            </a:endParaRPr>
          </a:p>
        </p:txBody>
      </p:sp>
      <p:sp>
        <p:nvSpPr>
          <p:cNvPr id="7" name="6 Rectángulo"/>
          <p:cNvSpPr/>
          <p:nvPr/>
        </p:nvSpPr>
        <p:spPr>
          <a:xfrm rot="5400000">
            <a:off x="5390040" y="3129214"/>
            <a:ext cx="6858000" cy="6206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pic>
        <p:nvPicPr>
          <p:cNvPr id="6" name="Picture 2" descr="C:\Users\IFE\Documents\VII Jornada 2014\JORNADAS-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445224"/>
            <a:ext cx="1152128" cy="1329309"/>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714400" y="453152"/>
            <a:ext cx="7097960" cy="4401205"/>
          </a:xfrm>
          <a:prstGeom prst="rect">
            <a:avLst/>
          </a:prstGeom>
          <a:noFill/>
        </p:spPr>
        <p:txBody>
          <a:bodyPr wrap="square" rtlCol="0">
            <a:spAutoFit/>
          </a:bodyPr>
          <a:lstStyle/>
          <a:p>
            <a:pPr algn="just"/>
            <a:r>
              <a:rPr lang="en-US" sz="2000" dirty="0" smtClean="0">
                <a:latin typeface="Arial" panose="020B0604020202020204" pitchFamily="34" charset="0"/>
                <a:cs typeface="Arial" panose="020B0604020202020204" pitchFamily="34" charset="0"/>
              </a:rPr>
              <a:t>Groups of persons with disabilities should organize themselves to promote information workshops on voting rights and the mechanics of participating in elections, and to encourage simulations.</a:t>
            </a:r>
          </a:p>
          <a:p>
            <a:pPr algn="just"/>
            <a:endParaRPr lang="es-ES" sz="2000" dirty="0" smtClean="0">
              <a:latin typeface="Arial" panose="020B0604020202020204" pitchFamily="34" charset="0"/>
              <a:cs typeface="Arial" panose="020B0604020202020204" pitchFamily="34" charset="0"/>
            </a:endParaRPr>
          </a:p>
          <a:p>
            <a:pPr algn="just"/>
            <a:endParaRPr lang="es-ES" sz="2000" dirty="0">
              <a:latin typeface="Arial" panose="020B0604020202020204" pitchFamily="34" charset="0"/>
              <a:cs typeface="Arial" panose="020B0604020202020204" pitchFamily="34" charset="0"/>
            </a:endParaRPr>
          </a:p>
          <a:p>
            <a:pPr algn="just"/>
            <a:endParaRPr lang="es-ES" sz="2000" dirty="0" smtClean="0">
              <a:latin typeface="Arial" panose="020B0604020202020204" pitchFamily="34" charset="0"/>
              <a:cs typeface="Arial" panose="020B0604020202020204" pitchFamily="34" charset="0"/>
            </a:endParaRPr>
          </a:p>
          <a:p>
            <a:pPr algn="just"/>
            <a:endParaRPr lang="es-ES" sz="2000" dirty="0">
              <a:latin typeface="Arial" panose="020B0604020202020204" pitchFamily="34" charset="0"/>
              <a:cs typeface="Arial" panose="020B0604020202020204" pitchFamily="34" charset="0"/>
            </a:endParaRPr>
          </a:p>
          <a:p>
            <a:pPr algn="just"/>
            <a:endParaRPr lang="es-ES" sz="2000" dirty="0" smtClean="0">
              <a:latin typeface="Arial" panose="020B0604020202020204" pitchFamily="34" charset="0"/>
              <a:cs typeface="Arial" panose="020B0604020202020204" pitchFamily="34" charset="0"/>
            </a:endParaRPr>
          </a:p>
          <a:p>
            <a:pPr algn="just"/>
            <a:endParaRPr lang="es-ES" sz="2000" dirty="0">
              <a:latin typeface="Arial" panose="020B0604020202020204" pitchFamily="34" charset="0"/>
              <a:cs typeface="Arial" panose="020B0604020202020204" pitchFamily="34" charset="0"/>
            </a:endParaRPr>
          </a:p>
          <a:p>
            <a:pPr algn="just"/>
            <a:endParaRPr lang="es-ES" sz="2000" dirty="0" smtClean="0">
              <a:latin typeface="Arial" panose="020B0604020202020204" pitchFamily="34" charset="0"/>
              <a:cs typeface="Arial" panose="020B0604020202020204" pitchFamily="34" charset="0"/>
            </a:endParaRPr>
          </a:p>
          <a:p>
            <a:pPr algn="just"/>
            <a:endParaRPr lang="es-ES" sz="2000" dirty="0">
              <a:latin typeface="Arial" panose="020B0604020202020204" pitchFamily="34" charset="0"/>
              <a:cs typeface="Arial" panose="020B0604020202020204" pitchFamily="34" charset="0"/>
            </a:endParaRPr>
          </a:p>
          <a:p>
            <a:pPr algn="just"/>
            <a:endParaRPr lang="es-ES" sz="2000" dirty="0" smtClean="0">
              <a:latin typeface="Arial" panose="020B0604020202020204" pitchFamily="34" charset="0"/>
              <a:cs typeface="Arial" panose="020B0604020202020204" pitchFamily="34" charset="0"/>
            </a:endParaRPr>
          </a:p>
          <a:p>
            <a:pPr algn="just"/>
            <a:endParaRPr lang="es-ES" sz="2000" dirty="0">
              <a:latin typeface="Arial" panose="020B0604020202020204" pitchFamily="34" charset="0"/>
              <a:cs typeface="Arial" panose="020B0604020202020204" pitchFamily="34" charset="0"/>
            </a:endParaRPr>
          </a:p>
        </p:txBody>
      </p:sp>
      <p:pic>
        <p:nvPicPr>
          <p:cNvPr id="8194" name="Picture 2" descr="C:\Users\Carlos Del Valle\Desktop\FOTOS ELECCIONES ELECTORALES\DERECHO AL VOTO-IF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2204864"/>
            <a:ext cx="6192688" cy="39050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endParaRPr lang="es-MX"/>
          </a:p>
        </p:txBody>
      </p:sp>
    </p:spTree>
    <p:extLst>
      <p:ext uri="{BB962C8B-B14F-4D97-AF65-F5344CB8AC3E}">
        <p14:creationId xmlns:p14="http://schemas.microsoft.com/office/powerpoint/2010/main" val="2179334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373</Words>
  <Application>Microsoft Office PowerPoint</Application>
  <PresentationFormat>On-screen Show (4:3)</PresentationFormat>
  <Paragraphs>67</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Janelle Conaway</dc:creator>
  <cp:lastModifiedBy>%username%</cp:lastModifiedBy>
  <cp:revision>8</cp:revision>
  <dcterms:modified xsi:type="dcterms:W3CDTF">2014-09-17T16:08:00Z</dcterms:modified>
</cp:coreProperties>
</file>